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49" r:id="rId1"/>
  </p:sldMasterIdLst>
  <p:notesMasterIdLst>
    <p:notesMasterId r:id="rId13"/>
  </p:notesMasterIdLst>
  <p:sldIdLst>
    <p:sldId id="256" r:id="rId2"/>
    <p:sldId id="257" r:id="rId3"/>
    <p:sldId id="258" r:id="rId4"/>
    <p:sldId id="259" r:id="rId5"/>
    <p:sldId id="260" r:id="rId6"/>
    <p:sldId id="261" r:id="rId7"/>
    <p:sldId id="262" r:id="rId8"/>
    <p:sldId id="263" r:id="rId9"/>
    <p:sldId id="266"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p:restoredTop sz="94674"/>
  </p:normalViewPr>
  <p:slideViewPr>
    <p:cSldViewPr snapToGrid="0">
      <p:cViewPr varScale="1">
        <p:scale>
          <a:sx n="124" d="100"/>
          <a:sy n="124" d="100"/>
        </p:scale>
        <p:origin x="106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51CE6C-7675-9C49-9FA4-5F6C1401520D}" type="datetimeFigureOut">
              <a:rPr lang="nl-NL" smtClean="0"/>
              <a:t>20-04-2024</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1CB1A6-5176-FC4C-B0BF-45563D126EE7}" type="slidenum">
              <a:rPr lang="nl-NL" smtClean="0"/>
              <a:t>‹nr.›</a:t>
            </a:fld>
            <a:endParaRPr lang="nl-NL"/>
          </a:p>
        </p:txBody>
      </p:sp>
    </p:spTree>
    <p:extLst>
      <p:ext uri="{BB962C8B-B14F-4D97-AF65-F5344CB8AC3E}">
        <p14:creationId xmlns:p14="http://schemas.microsoft.com/office/powerpoint/2010/main" val="4250246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99C8FC47-484B-CC45-9CF9-6A3B9BF83812}" type="datetimeFigureOut">
              <a:rPr lang="nl-NL" smtClean="0"/>
              <a:t>20-04-2024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994579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9C8FC47-484B-CC45-9CF9-6A3B9BF83812}" type="datetimeFigureOut">
              <a:rPr lang="nl-NL" smtClean="0"/>
              <a:t>20-04-2024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517225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9C8FC47-484B-CC45-9CF9-6A3B9BF83812}" type="datetimeFigureOut">
              <a:rPr lang="nl-NL" smtClean="0"/>
              <a:t>20-04-2024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120442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9C8FC47-484B-CC45-9CF9-6A3B9BF83812}" type="datetimeFigureOut">
              <a:rPr lang="nl-NL" smtClean="0"/>
              <a:t>20-04-2024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584265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99C8FC47-484B-CC45-9CF9-6A3B9BF83812}" type="datetimeFigureOut">
              <a:rPr lang="nl-NL" smtClean="0"/>
              <a:t>20-04-2024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4076758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99C8FC47-484B-CC45-9CF9-6A3B9BF83812}" type="datetimeFigureOut">
              <a:rPr lang="nl-NL" smtClean="0"/>
              <a:t>20-04-2024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2601515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nl-NL"/>
              <a:t>Klik om stijl te bewerken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Content Placeholder 3"/>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Content Placeholder 5"/>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99C8FC47-484B-CC45-9CF9-6A3B9BF83812}" type="datetimeFigureOut">
              <a:rPr lang="nl-NL" smtClean="0"/>
              <a:t>20-04-2024</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3372955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99C8FC47-484B-CC45-9CF9-6A3B9BF83812}" type="datetimeFigureOut">
              <a:rPr lang="nl-NL" smtClean="0"/>
              <a:t>20-04-2024</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2404772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C8FC47-484B-CC45-9CF9-6A3B9BF83812}" type="datetimeFigureOut">
              <a:rPr lang="nl-NL" smtClean="0"/>
              <a:t>20-04-2024</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10449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99C8FC47-484B-CC45-9CF9-6A3B9BF83812}" type="datetimeFigureOut">
              <a:rPr lang="nl-NL" smtClean="0"/>
              <a:t>20-04-2024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546923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99C8FC47-484B-CC45-9CF9-6A3B9BF83812}" type="datetimeFigureOut">
              <a:rPr lang="nl-NL" smtClean="0"/>
              <a:t>20-04-2024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ACB6E0E-E5E7-8F49-BB52-A0D277B15F21}" type="slidenum">
              <a:rPr lang="nl-NL" smtClean="0"/>
              <a:t>‹nr.›</a:t>
            </a:fld>
            <a:endParaRPr lang="nl-NL"/>
          </a:p>
        </p:txBody>
      </p:sp>
    </p:spTree>
    <p:extLst>
      <p:ext uri="{BB962C8B-B14F-4D97-AF65-F5344CB8AC3E}">
        <p14:creationId xmlns:p14="http://schemas.microsoft.com/office/powerpoint/2010/main" val="591967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C8FC47-484B-CC45-9CF9-6A3B9BF83812}" type="datetimeFigureOut">
              <a:rPr lang="nl-NL" smtClean="0"/>
              <a:t>20-04-2024</a:t>
            </a:fld>
            <a:endParaRPr lang="nl-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CB6E0E-E5E7-8F49-BB52-A0D277B15F21}" type="slidenum">
              <a:rPr lang="nl-NL" smtClean="0"/>
              <a:t>‹nr.›</a:t>
            </a:fld>
            <a:endParaRPr lang="nl-NL"/>
          </a:p>
        </p:txBody>
      </p:sp>
    </p:spTree>
    <p:extLst>
      <p:ext uri="{BB962C8B-B14F-4D97-AF65-F5344CB8AC3E}">
        <p14:creationId xmlns:p14="http://schemas.microsoft.com/office/powerpoint/2010/main" val="3396283755"/>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of a bottle with a label saying &quot;Artificial Intelligence Cures All&quot;.">
            <a:extLst>
              <a:ext uri="{FF2B5EF4-FFF2-40B4-BE49-F238E27FC236}">
                <a16:creationId xmlns:a16="http://schemas.microsoft.com/office/drawing/2014/main" id="{D2666AF7-0F52-E970-0DE8-8734C3DE34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266" y="20638"/>
            <a:ext cx="8798357" cy="6837362"/>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ADF6D2D7-75B1-E8D4-BB23-FFB6E1B5203B}"/>
              </a:ext>
            </a:extLst>
          </p:cNvPr>
          <p:cNvSpPr>
            <a:spLocks noGrp="1"/>
          </p:cNvSpPr>
          <p:nvPr>
            <p:ph type="ctrTitle"/>
          </p:nvPr>
        </p:nvSpPr>
        <p:spPr>
          <a:xfrm>
            <a:off x="5816600" y="140230"/>
            <a:ext cx="6318250" cy="2387600"/>
          </a:xfrm>
        </p:spPr>
        <p:txBody>
          <a:bodyPr>
            <a:normAutofit/>
          </a:bodyPr>
          <a:lstStyle/>
          <a:p>
            <a:r>
              <a:rPr lang="nl-NL" dirty="0">
                <a:solidFill>
                  <a:schemeClr val="accent2"/>
                </a:solidFill>
              </a:rPr>
              <a:t>Pollen </a:t>
            </a:r>
            <a:br>
              <a:rPr lang="nl-NL" dirty="0">
                <a:solidFill>
                  <a:schemeClr val="accent2"/>
                </a:solidFill>
              </a:rPr>
            </a:br>
            <a:r>
              <a:rPr lang="nl-NL" dirty="0">
                <a:solidFill>
                  <a:schemeClr val="accent2"/>
                </a:solidFill>
              </a:rPr>
              <a:t>fotografie</a:t>
            </a:r>
          </a:p>
        </p:txBody>
      </p:sp>
      <p:sp>
        <p:nvSpPr>
          <p:cNvPr id="5" name="Ondertitel 4">
            <a:extLst>
              <a:ext uri="{FF2B5EF4-FFF2-40B4-BE49-F238E27FC236}">
                <a16:creationId xmlns:a16="http://schemas.microsoft.com/office/drawing/2014/main" id="{B724E5C1-C178-82AA-9552-FE3FA7555BFA}"/>
              </a:ext>
            </a:extLst>
          </p:cNvPr>
          <p:cNvSpPr>
            <a:spLocks noGrp="1"/>
          </p:cNvSpPr>
          <p:nvPr>
            <p:ph type="subTitle" idx="1"/>
          </p:nvPr>
        </p:nvSpPr>
        <p:spPr>
          <a:xfrm>
            <a:off x="8104091" y="3019558"/>
            <a:ext cx="4087909" cy="3346714"/>
          </a:xfrm>
        </p:spPr>
        <p:txBody>
          <a:bodyPr>
            <a:normAutofit/>
          </a:bodyPr>
          <a:lstStyle/>
          <a:p>
            <a:pPr algn="l"/>
            <a:r>
              <a:rPr lang="nl-NL" b="1" i="0" dirty="0">
                <a:solidFill>
                  <a:srgbClr val="BBC0C5"/>
                </a:solidFill>
                <a:effectLst/>
                <a:latin typeface="??"/>
              </a:rPr>
              <a:t>Instructie preparaten en foto's maken voor beeldherkenning van pollen</a:t>
            </a:r>
            <a:endParaRPr lang="nl-NL" dirty="0"/>
          </a:p>
          <a:p>
            <a:pPr algn="l"/>
            <a:r>
              <a:rPr lang="nl-NL" b="1" i="0" dirty="0">
                <a:solidFill>
                  <a:srgbClr val="660000"/>
                </a:solidFill>
                <a:effectLst/>
                <a:latin typeface="Arial" panose="020B0604020202020204" pitchFamily="34" charset="0"/>
              </a:rPr>
              <a:t>11-05-2024</a:t>
            </a:r>
            <a:endParaRPr lang="nl-NL" dirty="0"/>
          </a:p>
          <a:p>
            <a:pPr algn="l"/>
            <a:endParaRPr lang="nl-NL" dirty="0"/>
          </a:p>
        </p:txBody>
      </p:sp>
    </p:spTree>
    <p:extLst>
      <p:ext uri="{BB962C8B-B14F-4D97-AF65-F5344CB8AC3E}">
        <p14:creationId xmlns:p14="http://schemas.microsoft.com/office/powerpoint/2010/main" val="666790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8E3B5E-B86A-7371-C012-BD1729B78574}"/>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FDBD8D11-E09E-35F6-D8F1-89239A32AA51}"/>
              </a:ext>
            </a:extLst>
          </p:cNvPr>
          <p:cNvSpPr>
            <a:spLocks noGrp="1"/>
          </p:cNvSpPr>
          <p:nvPr>
            <p:ph idx="1"/>
          </p:nvPr>
        </p:nvSpPr>
        <p:spPr/>
        <p:txBody>
          <a:bodyPr/>
          <a:lstStyle/>
          <a:p>
            <a:pPr marL="0" indent="0">
              <a:buNone/>
            </a:pPr>
            <a:r>
              <a:rPr lang="nl-NL" dirty="0"/>
              <a:t>Variatie tussen preparaten en foto's is volkomen acceptabel. Als het lukt om beeldherkenning toe te passen, zullen deze verschillen er ook in de praktijk zijn. Tijdens dit proces ontdekken we wat essentieel is voor een goede beeldherkenning. Voor vragen, opmerkingen of ideeën ben ik te bereiken op bovenstaande mail of via de pollenanalyse whatsapp groep.</a:t>
            </a:r>
          </a:p>
        </p:txBody>
      </p:sp>
    </p:spTree>
    <p:extLst>
      <p:ext uri="{BB962C8B-B14F-4D97-AF65-F5344CB8AC3E}">
        <p14:creationId xmlns:p14="http://schemas.microsoft.com/office/powerpoint/2010/main" val="3809198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5F341CC-6A68-24EF-D85C-F88E4DEFC711}"/>
              </a:ext>
            </a:extLst>
          </p:cNvPr>
          <p:cNvSpPr>
            <a:spLocks noGrp="1"/>
          </p:cNvSpPr>
          <p:nvPr>
            <p:ph type="title"/>
          </p:nvPr>
        </p:nvSpPr>
        <p:spPr/>
        <p:txBody>
          <a:bodyPr/>
          <a:lstStyle/>
          <a:p>
            <a:r>
              <a:rPr lang="nl-NL" dirty="0"/>
              <a:t>Plan</a:t>
            </a:r>
          </a:p>
        </p:txBody>
      </p:sp>
      <p:sp>
        <p:nvSpPr>
          <p:cNvPr id="3" name="Tijdelijke aanduiding voor inhoud 2">
            <a:extLst>
              <a:ext uri="{FF2B5EF4-FFF2-40B4-BE49-F238E27FC236}">
                <a16:creationId xmlns:a16="http://schemas.microsoft.com/office/drawing/2014/main" id="{4BE8C9D6-D181-7AB9-B169-5EF54EACF929}"/>
              </a:ext>
            </a:extLst>
          </p:cNvPr>
          <p:cNvSpPr>
            <a:spLocks noGrp="1"/>
          </p:cNvSpPr>
          <p:nvPr>
            <p:ph idx="1"/>
          </p:nvPr>
        </p:nvSpPr>
        <p:spPr/>
        <p:txBody>
          <a:bodyPr/>
          <a:lstStyle/>
          <a:p>
            <a:r>
              <a:rPr lang="nl-NL" dirty="0"/>
              <a:t>Bepalen hoeveel variatie acceptabel is voor een goede herkenning</a:t>
            </a:r>
          </a:p>
          <a:p>
            <a:endParaRPr lang="nl-NL" dirty="0"/>
          </a:p>
          <a:p>
            <a:r>
              <a:rPr lang="nl-NL" dirty="0"/>
              <a:t>Zo nodig</a:t>
            </a:r>
          </a:p>
          <a:p>
            <a:pPr lvl="1"/>
            <a:r>
              <a:rPr lang="nl-NL" dirty="0"/>
              <a:t>Aanpassen van instructie voor preparaten maken</a:t>
            </a:r>
          </a:p>
          <a:p>
            <a:pPr lvl="1"/>
            <a:r>
              <a:rPr lang="nl-NL" dirty="0"/>
              <a:t>Vergelijken van </a:t>
            </a:r>
            <a:r>
              <a:rPr lang="nl-NL" dirty="0" err="1"/>
              <a:t>fotoopstellingen</a:t>
            </a:r>
            <a:endParaRPr lang="nl-NL" dirty="0"/>
          </a:p>
          <a:p>
            <a:endParaRPr lang="nl-NL" dirty="0"/>
          </a:p>
          <a:p>
            <a:endParaRPr lang="nl-NL" dirty="0"/>
          </a:p>
        </p:txBody>
      </p:sp>
    </p:spTree>
    <p:extLst>
      <p:ext uri="{BB962C8B-B14F-4D97-AF65-F5344CB8AC3E}">
        <p14:creationId xmlns:p14="http://schemas.microsoft.com/office/powerpoint/2010/main" val="3679317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483AE1-B20B-482C-545B-5DDF4A1E89C9}"/>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0B162DC8-8D24-ECF3-C273-B1106E247B7A}"/>
              </a:ext>
            </a:extLst>
          </p:cNvPr>
          <p:cNvSpPr>
            <a:spLocks noGrp="1"/>
          </p:cNvSpPr>
          <p:nvPr>
            <p:ph idx="1"/>
          </p:nvPr>
        </p:nvSpPr>
        <p:spPr/>
        <p:txBody>
          <a:bodyPr/>
          <a:lstStyle/>
          <a:p>
            <a:r>
              <a:rPr lang="nl-NL" dirty="0"/>
              <a:t>Hier volgt een instructie voor het verzamelen en verwerken van pollen </a:t>
            </a:r>
          </a:p>
          <a:p>
            <a:r>
              <a:rPr lang="nl-NL" dirty="0"/>
              <a:t>Doel: een eerste </a:t>
            </a:r>
            <a:r>
              <a:rPr lang="nl-NL" dirty="0" err="1"/>
              <a:t>trainingsset</a:t>
            </a:r>
            <a:r>
              <a:rPr lang="nl-NL" dirty="0"/>
              <a:t> te creëren voor de beeldherkenning van pollen. </a:t>
            </a:r>
          </a:p>
          <a:p>
            <a:r>
              <a:rPr lang="nl-NL" dirty="0"/>
              <a:t>De keuze van pollensoorten is gebaseerd op zowel duidelijke als subtiele verschillen.</a:t>
            </a:r>
          </a:p>
        </p:txBody>
      </p:sp>
    </p:spTree>
    <p:extLst>
      <p:ext uri="{BB962C8B-B14F-4D97-AF65-F5344CB8AC3E}">
        <p14:creationId xmlns:p14="http://schemas.microsoft.com/office/powerpoint/2010/main" val="2927910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612C57-7116-1D80-9F01-EF70E1F96B4B}"/>
              </a:ext>
            </a:extLst>
          </p:cNvPr>
          <p:cNvSpPr>
            <a:spLocks noGrp="1"/>
          </p:cNvSpPr>
          <p:nvPr>
            <p:ph type="title"/>
          </p:nvPr>
        </p:nvSpPr>
        <p:spPr/>
        <p:txBody>
          <a:bodyPr/>
          <a:lstStyle/>
          <a:p>
            <a:r>
              <a:rPr lang="nl-NL" dirty="0"/>
              <a:t>Soorten die we verzamelen</a:t>
            </a:r>
          </a:p>
        </p:txBody>
      </p:sp>
      <p:sp>
        <p:nvSpPr>
          <p:cNvPr id="3" name="Tijdelijke aanduiding voor inhoud 2">
            <a:extLst>
              <a:ext uri="{FF2B5EF4-FFF2-40B4-BE49-F238E27FC236}">
                <a16:creationId xmlns:a16="http://schemas.microsoft.com/office/drawing/2014/main" id="{1792F8A5-2F4B-4F33-40FF-173CE0E192E3}"/>
              </a:ext>
            </a:extLst>
          </p:cNvPr>
          <p:cNvSpPr>
            <a:spLocks noGrp="1"/>
          </p:cNvSpPr>
          <p:nvPr>
            <p:ph idx="1"/>
          </p:nvPr>
        </p:nvSpPr>
        <p:spPr/>
        <p:txBody>
          <a:bodyPr/>
          <a:lstStyle/>
          <a:p>
            <a:pPr marL="0" indent="0">
              <a:buNone/>
            </a:pPr>
            <a:r>
              <a:rPr lang="nl-NL" dirty="0"/>
              <a:t>1. Sneeuwklokje 		- </a:t>
            </a:r>
            <a:r>
              <a:rPr lang="nl-NL" dirty="0" err="1"/>
              <a:t>Galanthus</a:t>
            </a:r>
            <a:r>
              <a:rPr lang="nl-NL" dirty="0"/>
              <a:t> </a:t>
            </a:r>
            <a:r>
              <a:rPr lang="nl-NL" dirty="0" err="1"/>
              <a:t>nivalis</a:t>
            </a:r>
            <a:r>
              <a:rPr lang="nl-NL" dirty="0"/>
              <a:t> (februari)</a:t>
            </a:r>
          </a:p>
          <a:p>
            <a:pPr marL="0" indent="0">
              <a:buNone/>
            </a:pPr>
            <a:r>
              <a:rPr lang="nl-NL" dirty="0"/>
              <a:t>2. Gele kornoelje 		- </a:t>
            </a:r>
            <a:r>
              <a:rPr lang="nl-NL" dirty="0" err="1"/>
              <a:t>Cornus</a:t>
            </a:r>
            <a:r>
              <a:rPr lang="nl-NL" dirty="0"/>
              <a:t> </a:t>
            </a:r>
            <a:r>
              <a:rPr lang="nl-NL" dirty="0" err="1"/>
              <a:t>mas</a:t>
            </a:r>
            <a:r>
              <a:rPr lang="nl-NL" dirty="0"/>
              <a:t> (eind februari-maart)</a:t>
            </a:r>
          </a:p>
          <a:p>
            <a:pPr marL="0" indent="0">
              <a:buNone/>
            </a:pPr>
            <a:r>
              <a:rPr lang="nl-NL" dirty="0"/>
              <a:t>3. Kers 			- Prunus avium (</a:t>
            </a:r>
            <a:r>
              <a:rPr lang="nl-NL" dirty="0" err="1"/>
              <a:t>mid</a:t>
            </a:r>
            <a:r>
              <a:rPr lang="nl-NL" dirty="0"/>
              <a:t> april- </a:t>
            </a:r>
            <a:r>
              <a:rPr lang="nl-NL" dirty="0" err="1"/>
              <a:t>mid</a:t>
            </a:r>
            <a:r>
              <a:rPr lang="nl-NL" dirty="0"/>
              <a:t> mei)</a:t>
            </a:r>
          </a:p>
          <a:p>
            <a:pPr marL="0" indent="0">
              <a:buNone/>
            </a:pPr>
            <a:r>
              <a:rPr lang="nl-NL" dirty="0"/>
              <a:t>4. Appel 			- Malus </a:t>
            </a:r>
            <a:r>
              <a:rPr lang="nl-NL" dirty="0" err="1"/>
              <a:t>sylvestris</a:t>
            </a:r>
            <a:r>
              <a:rPr lang="nl-NL" dirty="0"/>
              <a:t> (</a:t>
            </a:r>
            <a:r>
              <a:rPr lang="nl-NL" dirty="0" err="1"/>
              <a:t>mid</a:t>
            </a:r>
            <a:r>
              <a:rPr lang="nl-NL" dirty="0"/>
              <a:t> april-mei)</a:t>
            </a:r>
          </a:p>
          <a:p>
            <a:pPr marL="0" indent="0">
              <a:buNone/>
            </a:pPr>
            <a:r>
              <a:rPr lang="nl-NL" dirty="0"/>
              <a:t>5. Wilg 			- </a:t>
            </a:r>
            <a:r>
              <a:rPr lang="nl-NL" dirty="0" err="1"/>
              <a:t>Salicaceae</a:t>
            </a:r>
            <a:r>
              <a:rPr lang="nl-NL" dirty="0"/>
              <a:t> (maart-april)</a:t>
            </a:r>
          </a:p>
          <a:p>
            <a:pPr marL="0" indent="0">
              <a:buNone/>
            </a:pPr>
            <a:r>
              <a:rPr lang="nl-NL" dirty="0"/>
              <a:t>6. </a:t>
            </a:r>
            <a:r>
              <a:rPr lang="nl-NL" dirty="0" err="1"/>
              <a:t>Taraxacum</a:t>
            </a:r>
            <a:r>
              <a:rPr lang="nl-NL" dirty="0"/>
              <a:t> officinale 	- </a:t>
            </a:r>
            <a:r>
              <a:rPr lang="nl-NL" dirty="0" err="1"/>
              <a:t>Paardebloem</a:t>
            </a:r>
            <a:r>
              <a:rPr lang="nl-NL" dirty="0"/>
              <a:t> (begin april - mei)</a:t>
            </a:r>
          </a:p>
        </p:txBody>
      </p:sp>
    </p:spTree>
    <p:extLst>
      <p:ext uri="{BB962C8B-B14F-4D97-AF65-F5344CB8AC3E}">
        <p14:creationId xmlns:p14="http://schemas.microsoft.com/office/powerpoint/2010/main" val="335035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FFF0A15-8EDB-A72F-1FE7-1019021DE4E9}"/>
              </a:ext>
            </a:extLst>
          </p:cNvPr>
          <p:cNvSpPr>
            <a:spLocks noGrp="1"/>
          </p:cNvSpPr>
          <p:nvPr>
            <p:ph type="title"/>
          </p:nvPr>
        </p:nvSpPr>
        <p:spPr/>
        <p:txBody>
          <a:bodyPr/>
          <a:lstStyle/>
          <a:p>
            <a:r>
              <a:rPr lang="nl-NL" dirty="0"/>
              <a:t>Ad wilg: alle soorten zijn welkom</a:t>
            </a:r>
          </a:p>
        </p:txBody>
      </p:sp>
      <p:sp>
        <p:nvSpPr>
          <p:cNvPr id="3" name="Tijdelijke aanduiding voor inhoud 2">
            <a:extLst>
              <a:ext uri="{FF2B5EF4-FFF2-40B4-BE49-F238E27FC236}">
                <a16:creationId xmlns:a16="http://schemas.microsoft.com/office/drawing/2014/main" id="{7925977A-798D-AC1A-2836-D669A4D174AD}"/>
              </a:ext>
            </a:extLst>
          </p:cNvPr>
          <p:cNvSpPr>
            <a:spLocks noGrp="1"/>
          </p:cNvSpPr>
          <p:nvPr>
            <p:ph idx="1"/>
          </p:nvPr>
        </p:nvSpPr>
        <p:spPr/>
        <p:txBody>
          <a:bodyPr/>
          <a:lstStyle/>
          <a:p>
            <a:r>
              <a:rPr lang="nl-NL" dirty="0"/>
              <a:t>Als groep zijn deze bomen vrij makkelijk herkenbaar, de soort kunnen we niet altijd goed onderscheiden. </a:t>
            </a:r>
          </a:p>
          <a:p>
            <a:r>
              <a:rPr lang="nl-NL" dirty="0"/>
              <a:t>Bastaarden komen bij wilgen daarom voor. Daarom is stuifmeel van de 12 in Nederland voorkomende wilgensoort is welkom.</a:t>
            </a:r>
          </a:p>
          <a:p>
            <a:r>
              <a:rPr lang="nl-NL" dirty="0"/>
              <a:t>Bij het verzamelen van stuifmeel is het goed te weten dat een deel van de wilgen eenhuizig is, bijvoorbeeld: </a:t>
            </a:r>
            <a:r>
              <a:rPr lang="nl-NL" dirty="0" err="1"/>
              <a:t>Boswilg</a:t>
            </a:r>
            <a:r>
              <a:rPr lang="nl-NL" dirty="0"/>
              <a:t>: stuifmeel komt van de dikke gele mannelijke katjes (de groene langwerpige katjes zijn vrouwelijk). Schietwilg: mannelijk bloeiende katjes zijn zilverig behaard kleuren daarna geel door de helmdraden. (lichtgroene langwerpige katjes zijn vrouwelijk)</a:t>
            </a:r>
          </a:p>
        </p:txBody>
      </p:sp>
    </p:spTree>
    <p:extLst>
      <p:ext uri="{BB962C8B-B14F-4D97-AF65-F5344CB8AC3E}">
        <p14:creationId xmlns:p14="http://schemas.microsoft.com/office/powerpoint/2010/main" val="4209908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B35240-0BAF-4C1C-E228-05A22E0C6A94}"/>
              </a:ext>
            </a:extLst>
          </p:cNvPr>
          <p:cNvSpPr>
            <a:spLocks noGrp="1"/>
          </p:cNvSpPr>
          <p:nvPr>
            <p:ph type="title"/>
          </p:nvPr>
        </p:nvSpPr>
        <p:spPr/>
        <p:txBody>
          <a:bodyPr/>
          <a:lstStyle/>
          <a:p>
            <a:r>
              <a:rPr lang="nl-NL" dirty="0"/>
              <a:t>Verwerken van droge pollen</a:t>
            </a:r>
          </a:p>
        </p:txBody>
      </p:sp>
      <p:sp>
        <p:nvSpPr>
          <p:cNvPr id="3" name="Tijdelijke aanduiding voor inhoud 2">
            <a:extLst>
              <a:ext uri="{FF2B5EF4-FFF2-40B4-BE49-F238E27FC236}">
                <a16:creationId xmlns:a16="http://schemas.microsoft.com/office/drawing/2014/main" id="{CAEE8796-D1AC-588D-AB5F-A4475EFCD7A2}"/>
              </a:ext>
            </a:extLst>
          </p:cNvPr>
          <p:cNvSpPr>
            <a:spLocks noGrp="1"/>
          </p:cNvSpPr>
          <p:nvPr>
            <p:ph idx="1"/>
          </p:nvPr>
        </p:nvSpPr>
        <p:spPr>
          <a:xfrm>
            <a:off x="838200" y="1825624"/>
            <a:ext cx="10515600" cy="5032375"/>
          </a:xfrm>
        </p:spPr>
        <p:txBody>
          <a:bodyPr>
            <a:normAutofit fontScale="62500" lnSpcReduction="20000"/>
          </a:bodyPr>
          <a:lstStyle/>
          <a:p>
            <a:pPr marL="0" indent="0">
              <a:buNone/>
            </a:pPr>
            <a:r>
              <a:rPr lang="nl-NL" dirty="0"/>
              <a:t>Dit kan met een gemodificeerde methode zoals beschreven in de beginnerscursus:</a:t>
            </a:r>
          </a:p>
          <a:p>
            <a:endParaRPr lang="nl-NL" dirty="0"/>
          </a:p>
          <a:p>
            <a:r>
              <a:rPr lang="nl-NL" dirty="0"/>
              <a:t>Verzamel knoppen die op uitlopen staan`*`.</a:t>
            </a:r>
          </a:p>
          <a:p>
            <a:r>
              <a:rPr lang="nl-NL" dirty="0"/>
              <a:t>Laat deze binnen uitlopen ter voorkoming van contaminatie`*`.</a:t>
            </a:r>
          </a:p>
          <a:p>
            <a:r>
              <a:rPr lang="nl-NL" dirty="0"/>
              <a:t>Verzamel meeldraden.</a:t>
            </a:r>
          </a:p>
          <a:p>
            <a:r>
              <a:rPr lang="nl-NL" dirty="0"/>
              <a:t>Klop of spoel de pollen van de meeldraden met kraanwater in een buisje of klein potje en laat dit 24 uur staan zodat de pollen uitzakken naar de bodem (of centrifugeer)`**`.</a:t>
            </a:r>
          </a:p>
          <a:p>
            <a:r>
              <a:rPr lang="nl-NL" dirty="0"/>
              <a:t>Giet het water af.</a:t>
            </a:r>
          </a:p>
          <a:p>
            <a:r>
              <a:rPr lang="nl-NL" dirty="0"/>
              <a:t>Breng pollen op 2 gebieden`***` aan op het objectglas.</a:t>
            </a:r>
          </a:p>
          <a:p>
            <a:r>
              <a:rPr lang="nl-NL" dirty="0"/>
              <a:t>Laat de glaasjes drogen.</a:t>
            </a:r>
          </a:p>
          <a:p>
            <a:r>
              <a:rPr lang="nl-NL" dirty="0"/>
              <a:t>Breng insluitmiddel (</a:t>
            </a:r>
            <a:r>
              <a:rPr lang="nl-NL" dirty="0" err="1"/>
              <a:t>Kaiser's</a:t>
            </a:r>
            <a:r>
              <a:rPr lang="nl-NL" dirty="0"/>
              <a:t> glycerinegelatine) aan op het objectglas`***`.</a:t>
            </a:r>
          </a:p>
          <a:p>
            <a:r>
              <a:rPr lang="nl-NL" dirty="0"/>
              <a:t>Plaats het dekglaasje erop.</a:t>
            </a:r>
          </a:p>
          <a:p>
            <a:pPr marL="0" indent="0">
              <a:buNone/>
            </a:pPr>
            <a:endParaRPr lang="nl-NL" sz="2000" dirty="0"/>
          </a:p>
          <a:p>
            <a:pPr marL="0" indent="0">
              <a:buNone/>
            </a:pPr>
            <a:r>
              <a:rPr lang="nl-NL" sz="2000" dirty="0"/>
              <a:t>* Optioneel, een enkele contaminatie kunnen we op het glas negeren en niet fotograferen.</a:t>
            </a:r>
          </a:p>
          <a:p>
            <a:pPr marL="0" indent="0">
              <a:buNone/>
            </a:pPr>
            <a:r>
              <a:rPr lang="nl-NL" sz="2000" dirty="0"/>
              <a:t>** Deze stap verschilt van de beginnerscursus en is toegevoegd om de pollen te hydrateren, zodat de morfologie zoveel mogelijk lijkt op de pollen die we uit honing halen. Het verschil is zichtbaar in het voorbeeld van </a:t>
            </a:r>
            <a:r>
              <a:rPr lang="nl-NL" sz="2000" dirty="0" err="1"/>
              <a:t>Phacelia</a:t>
            </a:r>
            <a:r>
              <a:rPr lang="nl-NL" sz="2000" dirty="0"/>
              <a:t> </a:t>
            </a:r>
            <a:r>
              <a:rPr lang="nl-NL" sz="2000" dirty="0" err="1"/>
              <a:t>tanacetifolia</a:t>
            </a:r>
            <a:r>
              <a:rPr lang="nl-NL" sz="2000" dirty="0"/>
              <a:t>.</a:t>
            </a:r>
          </a:p>
          <a:p>
            <a:pPr marL="0" indent="0">
              <a:buNone/>
            </a:pPr>
            <a:r>
              <a:rPr lang="nl-NL" sz="2000" dirty="0"/>
              <a:t>*** Bij voorkeur ongekleurd en 1 vlak gekleurd met Fuchsine (0.007%) in </a:t>
            </a:r>
            <a:r>
              <a:rPr lang="nl-NL" sz="2000" dirty="0" err="1"/>
              <a:t>Kaisers</a:t>
            </a:r>
            <a:r>
              <a:rPr lang="nl-NL" sz="2000" dirty="0"/>
              <a:t> glycerinegelatine.</a:t>
            </a:r>
          </a:p>
          <a:p>
            <a:pPr marL="0" indent="0">
              <a:buNone/>
            </a:pPr>
            <a:endParaRPr lang="nl-NL" sz="2000" dirty="0"/>
          </a:p>
          <a:p>
            <a:pPr marL="0" indent="0">
              <a:buNone/>
            </a:pPr>
            <a:endParaRPr lang="nl-NL" sz="2000" dirty="0"/>
          </a:p>
        </p:txBody>
      </p:sp>
    </p:spTree>
    <p:extLst>
      <p:ext uri="{BB962C8B-B14F-4D97-AF65-F5344CB8AC3E}">
        <p14:creationId xmlns:p14="http://schemas.microsoft.com/office/powerpoint/2010/main" val="200231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0DA441-9A9E-976B-3879-76D4466DAE46}"/>
              </a:ext>
            </a:extLst>
          </p:cNvPr>
          <p:cNvSpPr>
            <a:spLocks noGrp="1"/>
          </p:cNvSpPr>
          <p:nvPr>
            <p:ph type="title"/>
          </p:nvPr>
        </p:nvSpPr>
        <p:spPr/>
        <p:txBody>
          <a:bodyPr/>
          <a:lstStyle/>
          <a:p>
            <a:r>
              <a:rPr lang="nl-NL" dirty="0"/>
              <a:t>Niet of wel gehydrateerd</a:t>
            </a:r>
          </a:p>
        </p:txBody>
      </p:sp>
      <p:pic>
        <p:nvPicPr>
          <p:cNvPr id="5" name="Tijdelijke aanduiding voor inhoud 4">
            <a:extLst>
              <a:ext uri="{FF2B5EF4-FFF2-40B4-BE49-F238E27FC236}">
                <a16:creationId xmlns:a16="http://schemas.microsoft.com/office/drawing/2014/main" id="{770A46F0-E60E-76D9-F766-443EA717E129}"/>
              </a:ext>
            </a:extLst>
          </p:cNvPr>
          <p:cNvPicPr>
            <a:picLocks noGrp="1" noChangeAspect="1"/>
          </p:cNvPicPr>
          <p:nvPr>
            <p:ph idx="1"/>
          </p:nvPr>
        </p:nvPicPr>
        <p:blipFill>
          <a:blip r:embed="rId2"/>
          <a:stretch>
            <a:fillRect/>
          </a:stretch>
        </p:blipFill>
        <p:spPr>
          <a:xfrm>
            <a:off x="1289050" y="1886744"/>
            <a:ext cx="9613900" cy="4229100"/>
          </a:xfrm>
        </p:spPr>
      </p:pic>
    </p:spTree>
    <p:extLst>
      <p:ext uri="{BB962C8B-B14F-4D97-AF65-F5344CB8AC3E}">
        <p14:creationId xmlns:p14="http://schemas.microsoft.com/office/powerpoint/2010/main" val="1167536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93C99E-76DB-64FB-5034-D07F8733C40D}"/>
              </a:ext>
            </a:extLst>
          </p:cNvPr>
          <p:cNvSpPr>
            <a:spLocks noGrp="1"/>
          </p:cNvSpPr>
          <p:nvPr>
            <p:ph type="title"/>
          </p:nvPr>
        </p:nvSpPr>
        <p:spPr/>
        <p:txBody>
          <a:bodyPr/>
          <a:lstStyle/>
          <a:p>
            <a:r>
              <a:rPr lang="nl-NL" dirty="0"/>
              <a:t>Fotograferen</a:t>
            </a:r>
          </a:p>
        </p:txBody>
      </p:sp>
      <p:sp>
        <p:nvSpPr>
          <p:cNvPr id="3" name="Tijdelijke aanduiding voor inhoud 2">
            <a:extLst>
              <a:ext uri="{FF2B5EF4-FFF2-40B4-BE49-F238E27FC236}">
                <a16:creationId xmlns:a16="http://schemas.microsoft.com/office/drawing/2014/main" id="{5CF0D5EB-A669-7EC6-D0BC-DCEF5C14ED56}"/>
              </a:ext>
            </a:extLst>
          </p:cNvPr>
          <p:cNvSpPr>
            <a:spLocks noGrp="1"/>
          </p:cNvSpPr>
          <p:nvPr>
            <p:ph idx="1"/>
          </p:nvPr>
        </p:nvSpPr>
        <p:spPr/>
        <p:txBody>
          <a:bodyPr/>
          <a:lstStyle/>
          <a:p>
            <a:r>
              <a:rPr lang="nl-NL" dirty="0"/>
              <a:t>Positioneer een losliggende stuifmeelkorrels ongeveer centraal in het beeld.</a:t>
            </a:r>
          </a:p>
          <a:p>
            <a:r>
              <a:rPr lang="nl-NL" dirty="0"/>
              <a:t>Stel scherp op het bovenoppervlak van het pollen (</a:t>
            </a:r>
            <a:r>
              <a:rPr lang="nl-NL" dirty="0" err="1"/>
              <a:t>Focal</a:t>
            </a:r>
            <a:r>
              <a:rPr lang="nl-NL" dirty="0"/>
              <a:t> point A op de afbeelding)</a:t>
            </a:r>
          </a:p>
        </p:txBody>
      </p:sp>
      <p:pic>
        <p:nvPicPr>
          <p:cNvPr id="5" name="Afbeelding 4">
            <a:extLst>
              <a:ext uri="{FF2B5EF4-FFF2-40B4-BE49-F238E27FC236}">
                <a16:creationId xmlns:a16="http://schemas.microsoft.com/office/drawing/2014/main" id="{4DCB4386-A101-0983-34D4-5D1FC07E9973}"/>
              </a:ext>
            </a:extLst>
          </p:cNvPr>
          <p:cNvPicPr>
            <a:picLocks noChangeAspect="1"/>
          </p:cNvPicPr>
          <p:nvPr/>
        </p:nvPicPr>
        <p:blipFill>
          <a:blip r:embed="rId2"/>
          <a:stretch>
            <a:fillRect/>
          </a:stretch>
        </p:blipFill>
        <p:spPr>
          <a:xfrm>
            <a:off x="3956677" y="3429000"/>
            <a:ext cx="4278646" cy="3251771"/>
          </a:xfrm>
          <a:prstGeom prst="rect">
            <a:avLst/>
          </a:prstGeom>
        </p:spPr>
      </p:pic>
    </p:spTree>
    <p:extLst>
      <p:ext uri="{BB962C8B-B14F-4D97-AF65-F5344CB8AC3E}">
        <p14:creationId xmlns:p14="http://schemas.microsoft.com/office/powerpoint/2010/main" val="3910777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F5485E-BF3E-D4B7-44CE-15A679568243}"/>
              </a:ext>
            </a:extLst>
          </p:cNvPr>
          <p:cNvSpPr>
            <a:spLocks noGrp="1"/>
          </p:cNvSpPr>
          <p:nvPr>
            <p:ph type="title"/>
          </p:nvPr>
        </p:nvSpPr>
        <p:spPr/>
        <p:txBody>
          <a:bodyPr/>
          <a:lstStyle/>
          <a:p>
            <a:r>
              <a:rPr lang="nl-NL" dirty="0"/>
              <a:t>Fotograferen</a:t>
            </a:r>
          </a:p>
        </p:txBody>
      </p:sp>
      <p:sp>
        <p:nvSpPr>
          <p:cNvPr id="3" name="Tijdelijke aanduiding voor inhoud 2">
            <a:extLst>
              <a:ext uri="{FF2B5EF4-FFF2-40B4-BE49-F238E27FC236}">
                <a16:creationId xmlns:a16="http://schemas.microsoft.com/office/drawing/2014/main" id="{84A3454D-5FE6-3D82-7737-9FA8B22390DC}"/>
              </a:ext>
            </a:extLst>
          </p:cNvPr>
          <p:cNvSpPr>
            <a:spLocks noGrp="1"/>
          </p:cNvSpPr>
          <p:nvPr>
            <p:ph idx="1"/>
          </p:nvPr>
        </p:nvSpPr>
        <p:spPr/>
        <p:txBody>
          <a:bodyPr/>
          <a:lstStyle/>
          <a:p>
            <a:r>
              <a:rPr lang="nl-NL" dirty="0"/>
              <a:t>Fotografeer met een 40x objectief.</a:t>
            </a:r>
          </a:p>
          <a:p>
            <a:r>
              <a:rPr lang="nl-NL" dirty="0"/>
              <a:t>Gebruik het jpg-formaat (75% kwaliteit of hoger). </a:t>
            </a:r>
          </a:p>
          <a:p>
            <a:r>
              <a:rPr lang="nl-NL" dirty="0"/>
              <a:t>Geef de bestanden een logische naam/afkorting of plaats ze in een map met de soortnaam.</a:t>
            </a:r>
          </a:p>
          <a:p>
            <a:r>
              <a:rPr lang="nl-NL" dirty="0"/>
              <a:t>Maak 10 gekleurde foto's (en indien mogelijk 10 ongekleurde) per pollensoort.</a:t>
            </a:r>
          </a:p>
          <a:p>
            <a:r>
              <a:rPr lang="nl-NL" dirty="0"/>
              <a:t>Verstuur de foto's via </a:t>
            </a:r>
            <a:r>
              <a:rPr lang="nl-NL" dirty="0" err="1"/>
              <a:t>wetransfer.com</a:t>
            </a:r>
            <a:r>
              <a:rPr lang="nl-NL" dirty="0"/>
              <a:t> naar bekende mailadres (na te vragen via de whatsapp groep)</a:t>
            </a:r>
          </a:p>
        </p:txBody>
      </p:sp>
    </p:spTree>
    <p:extLst>
      <p:ext uri="{BB962C8B-B14F-4D97-AF65-F5344CB8AC3E}">
        <p14:creationId xmlns:p14="http://schemas.microsoft.com/office/powerpoint/2010/main" val="3184067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62CDA6-5B33-0573-0FE7-1835DD525DF0}"/>
              </a:ext>
            </a:extLst>
          </p:cNvPr>
          <p:cNvSpPr>
            <a:spLocks noGrp="1"/>
          </p:cNvSpPr>
          <p:nvPr>
            <p:ph type="title"/>
          </p:nvPr>
        </p:nvSpPr>
        <p:spPr/>
        <p:txBody>
          <a:bodyPr/>
          <a:lstStyle/>
          <a:p>
            <a:r>
              <a:rPr lang="nl-NL" dirty="0"/>
              <a:t>Bewerken van foto’s is niet nodig</a:t>
            </a:r>
          </a:p>
        </p:txBody>
      </p:sp>
      <p:sp>
        <p:nvSpPr>
          <p:cNvPr id="3" name="Tijdelijke aanduiding voor inhoud 2">
            <a:extLst>
              <a:ext uri="{FF2B5EF4-FFF2-40B4-BE49-F238E27FC236}">
                <a16:creationId xmlns:a16="http://schemas.microsoft.com/office/drawing/2014/main" id="{2BAD2105-E75C-4BBE-A618-58EA14D6CE23}"/>
              </a:ext>
            </a:extLst>
          </p:cNvPr>
          <p:cNvSpPr>
            <a:spLocks noGrp="1"/>
          </p:cNvSpPr>
          <p:nvPr>
            <p:ph idx="1"/>
          </p:nvPr>
        </p:nvSpPr>
        <p:spPr/>
        <p:txBody>
          <a:bodyPr/>
          <a:lstStyle/>
          <a:p>
            <a:r>
              <a:rPr lang="nl-NL" dirty="0"/>
              <a:t>Uitknippen en andere bewerkingen zoveel mogelijk automatiseren</a:t>
            </a:r>
          </a:p>
          <a:p>
            <a:endParaRPr lang="nl-NL" dirty="0"/>
          </a:p>
        </p:txBody>
      </p:sp>
      <p:pic>
        <p:nvPicPr>
          <p:cNvPr id="6" name="Afbeelding 5">
            <a:extLst>
              <a:ext uri="{FF2B5EF4-FFF2-40B4-BE49-F238E27FC236}">
                <a16:creationId xmlns:a16="http://schemas.microsoft.com/office/drawing/2014/main" id="{45B8BC41-FB79-F10B-3911-74F234E5E2D6}"/>
              </a:ext>
            </a:extLst>
          </p:cNvPr>
          <p:cNvPicPr>
            <a:picLocks noChangeAspect="1"/>
          </p:cNvPicPr>
          <p:nvPr/>
        </p:nvPicPr>
        <p:blipFill>
          <a:blip r:embed="rId2"/>
          <a:stretch>
            <a:fillRect/>
          </a:stretch>
        </p:blipFill>
        <p:spPr>
          <a:xfrm>
            <a:off x="838199" y="2640458"/>
            <a:ext cx="4175589" cy="4198160"/>
          </a:xfrm>
          <a:prstGeom prst="rect">
            <a:avLst/>
          </a:prstGeom>
        </p:spPr>
      </p:pic>
      <p:pic>
        <p:nvPicPr>
          <p:cNvPr id="8" name="Afbeelding 7">
            <a:extLst>
              <a:ext uri="{FF2B5EF4-FFF2-40B4-BE49-F238E27FC236}">
                <a16:creationId xmlns:a16="http://schemas.microsoft.com/office/drawing/2014/main" id="{5BF5F4BF-04E3-EE8E-BFAD-EE6B21396F5C}"/>
              </a:ext>
            </a:extLst>
          </p:cNvPr>
          <p:cNvPicPr>
            <a:picLocks noChangeAspect="1"/>
          </p:cNvPicPr>
          <p:nvPr/>
        </p:nvPicPr>
        <p:blipFill>
          <a:blip r:embed="rId3"/>
          <a:stretch>
            <a:fillRect/>
          </a:stretch>
        </p:blipFill>
        <p:spPr>
          <a:xfrm>
            <a:off x="6876383" y="2640459"/>
            <a:ext cx="3855097" cy="4198160"/>
          </a:xfrm>
          <a:prstGeom prst="rect">
            <a:avLst/>
          </a:prstGeom>
        </p:spPr>
      </p:pic>
    </p:spTree>
    <p:extLst>
      <p:ext uri="{BB962C8B-B14F-4D97-AF65-F5344CB8AC3E}">
        <p14:creationId xmlns:p14="http://schemas.microsoft.com/office/powerpoint/2010/main" val="2769797593"/>
      </p:ext>
    </p:extLst>
  </p:cSld>
  <p:clrMapOvr>
    <a:masterClrMapping/>
  </p:clrMapOvr>
</p:sld>
</file>

<file path=ppt/theme/theme1.xml><?xml version="1.0" encoding="utf-8"?>
<a:theme xmlns:a="http://schemas.openxmlformats.org/drawingml/2006/main" name="Kantoorthema">
  <a:themeElements>
    <a:clrScheme name="Kantoorthema">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Kantoorthem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1349</TotalTime>
  <Words>610</Words>
  <Application>Microsoft Macintosh PowerPoint</Application>
  <PresentationFormat>Breedbeeld</PresentationFormat>
  <Paragraphs>52</Paragraphs>
  <Slides>11</Slides>
  <Notes>0</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11</vt:i4>
      </vt:variant>
    </vt:vector>
  </HeadingPairs>
  <TitlesOfParts>
    <vt:vector size="16" baseType="lpstr">
      <vt:lpstr>??</vt:lpstr>
      <vt:lpstr>Arial</vt:lpstr>
      <vt:lpstr>Calibri</vt:lpstr>
      <vt:lpstr>Calibri Light</vt:lpstr>
      <vt:lpstr>Kantoorthema</vt:lpstr>
      <vt:lpstr>Pollen  fotografie</vt:lpstr>
      <vt:lpstr>PowerPoint-presentatie</vt:lpstr>
      <vt:lpstr>Soorten die we verzamelen</vt:lpstr>
      <vt:lpstr>Ad wilg: alle soorten zijn welkom</vt:lpstr>
      <vt:lpstr>Verwerken van droge pollen</vt:lpstr>
      <vt:lpstr>Niet of wel gehydrateerd</vt:lpstr>
      <vt:lpstr>Fotograferen</vt:lpstr>
      <vt:lpstr>Fotograferen</vt:lpstr>
      <vt:lpstr>Bewerken van foto’s is niet nodig</vt:lpstr>
      <vt:lpstr>PowerPoint-presentatie</vt:lpstr>
      <vt:lpstr>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Introductie  Beeldherkenning</dc:title>
  <dc:creator>Marcory van Dijk</dc:creator>
  <cp:lastModifiedBy>Marcory van Dijk</cp:lastModifiedBy>
  <cp:revision>26</cp:revision>
  <dcterms:created xsi:type="dcterms:W3CDTF">2024-01-21T11:33:00Z</dcterms:created>
  <dcterms:modified xsi:type="dcterms:W3CDTF">2024-04-20T10:42:39Z</dcterms:modified>
</cp:coreProperties>
</file>

<file path=docProps/thumbnail.jpeg>
</file>